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8" r:id="rId2"/>
    <p:sldId id="259" r:id="rId3"/>
    <p:sldId id="295" r:id="rId4"/>
    <p:sldId id="260" r:id="rId5"/>
    <p:sldId id="262" r:id="rId6"/>
    <p:sldId id="264" r:id="rId7"/>
    <p:sldId id="293" r:id="rId8"/>
    <p:sldId id="294" r:id="rId9"/>
    <p:sldId id="297" r:id="rId10"/>
    <p:sldId id="263" r:id="rId11"/>
    <p:sldId id="266" r:id="rId12"/>
    <p:sldId id="267" r:id="rId13"/>
    <p:sldId id="292" r:id="rId14"/>
    <p:sldId id="268" r:id="rId15"/>
    <p:sldId id="270" r:id="rId16"/>
    <p:sldId id="288" r:id="rId17"/>
    <p:sldId id="274" r:id="rId18"/>
    <p:sldId id="275" r:id="rId19"/>
    <p:sldId id="276" r:id="rId20"/>
    <p:sldId id="279" r:id="rId21"/>
    <p:sldId id="291" r:id="rId22"/>
    <p:sldId id="280" r:id="rId23"/>
    <p:sldId id="289" r:id="rId24"/>
    <p:sldId id="282" r:id="rId25"/>
    <p:sldId id="284" r:id="rId26"/>
    <p:sldId id="281" r:id="rId27"/>
    <p:sldId id="285" r:id="rId28"/>
    <p:sldId id="283" r:id="rId29"/>
    <p:sldId id="296"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83" d="100"/>
          <a:sy n="83" d="100"/>
        </p:scale>
        <p:origin x="45" y="53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ME</a:t>
            </a:r>
          </a:p>
        </p:txBody>
      </p:sp>
      <p:sp>
        <p:nvSpPr>
          <p:cNvPr id="4" name="Slide Number Placeholder 3"/>
          <p:cNvSpPr>
            <a:spLocks noGrp="1"/>
          </p:cNvSpPr>
          <p:nvPr>
            <p:ph type="sldNum" sz="quarter" idx="5"/>
          </p:nvPr>
        </p:nvSpPr>
        <p:spPr/>
        <p:txBody>
          <a:bodyPr/>
          <a:lstStyle/>
          <a:p>
            <a:fld id="{0A1E4EB6-0454-427D-9FD8-1EB6793EBE1A}" type="slidenum">
              <a:rPr lang="en-US" smtClean="0"/>
              <a:t>5</a:t>
            </a:fld>
            <a:endParaRPr lang="en-US"/>
          </a:p>
        </p:txBody>
      </p:sp>
    </p:spTree>
    <p:extLst>
      <p:ext uri="{BB962C8B-B14F-4D97-AF65-F5344CB8AC3E}">
        <p14:creationId xmlns:p14="http://schemas.microsoft.com/office/powerpoint/2010/main" val="51542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04065F-C327-4F2C-80AE-A10A5FA0B455}" type="datetime1">
              <a:rPr lang="en-US" smtClean="0"/>
              <a:t>3/30/2022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4A019-CC5B-4AF2-A33D-451EE8EF8657}" type="datetime1">
              <a:rPr lang="en-US" smtClean="0"/>
              <a:t>3/30/2022</a:t>
            </a:fld>
            <a:endParaRPr lang="en-US"/>
          </a:p>
        </p:txBody>
      </p:sp>
      <p:sp>
        <p:nvSpPr>
          <p:cNvPr id="5" name="Footer Placeholder 4"/>
          <p:cNvSpPr>
            <a:spLocks noGrp="1"/>
          </p:cNvSpPr>
          <p:nvPr>
            <p:ph type="ftr" sz="quarter" idx="11"/>
          </p:nvPr>
        </p:nvSpPr>
        <p:spPr/>
        <p:txBody>
          <a:bodyPr/>
          <a:lstStyle/>
          <a:p>
            <a:r>
              <a:rPr lang="en-US"/>
              <a:t>Lesson 0 - Spring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27449-EF75-4560-B457-BA8980BAA156}" type="datetime1">
              <a:rPr lang="en-US" smtClean="0"/>
              <a:t>3/30/2022</a:t>
            </a:fld>
            <a:endParaRPr lang="en-US"/>
          </a:p>
        </p:txBody>
      </p:sp>
      <p:sp>
        <p:nvSpPr>
          <p:cNvPr id="5" name="Footer Placeholder 4"/>
          <p:cNvSpPr>
            <a:spLocks noGrp="1"/>
          </p:cNvSpPr>
          <p:nvPr>
            <p:ph type="ftr" sz="quarter" idx="11"/>
          </p:nvPr>
        </p:nvSpPr>
        <p:spPr/>
        <p:txBody>
          <a:bodyPr/>
          <a:lstStyle/>
          <a:p>
            <a:r>
              <a:rPr lang="en-US"/>
              <a:t>Lesson 0 - Spring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AB35B-B71C-42DB-B3BB-3450FB597874}" type="datetime1">
              <a:rPr lang="en-US" smtClean="0"/>
              <a:t>3/30/2022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D777EE-4105-4BE2-907B-2A26EA92B795}" type="datetime1">
              <a:rPr lang="en-US" smtClean="0"/>
              <a:t>3/30/2022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09669-4237-43B6-8838-CF25F67DD04C}" type="datetime1">
              <a:rPr lang="en-US" smtClean="0"/>
              <a:t>3/30/2022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4667C-7108-44A2-A28E-07068371DF90}" type="datetime1">
              <a:rPr lang="en-US" smtClean="0"/>
              <a:t>3/30/2022</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808FE-4FF7-42D4-AA0E-77ABEE26298E}" type="datetime1">
              <a:rPr lang="en-US" smtClean="0"/>
              <a:t>3/30/2022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6DEB4-1FEA-4402-8B59-741133FEEC0A}" type="datetime1">
              <a:rPr lang="en-US" smtClean="0"/>
              <a:t>3/30/2022</a:t>
            </a:fld>
            <a:endParaRPr lang="en-US"/>
          </a:p>
        </p:txBody>
      </p:sp>
      <p:sp>
        <p:nvSpPr>
          <p:cNvPr id="3" name="Footer Placeholder 2"/>
          <p:cNvSpPr>
            <a:spLocks noGrp="1"/>
          </p:cNvSpPr>
          <p:nvPr>
            <p:ph type="ftr" sz="quarter" idx="11"/>
          </p:nvPr>
        </p:nvSpPr>
        <p:spPr/>
        <p:txBody>
          <a:bodyPr/>
          <a:lstStyle/>
          <a:p>
            <a:r>
              <a:rPr lang="en-US"/>
              <a:t>Lesson 0 - Spring 2022</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C62AB-7635-4A63-BAB1-9757C59197C8}" type="datetime1">
              <a:rPr lang="en-US" smtClean="0"/>
              <a:t>3/30/2022</a:t>
            </a:fld>
            <a:endParaRPr lang="en-US"/>
          </a:p>
        </p:txBody>
      </p:sp>
      <p:sp>
        <p:nvSpPr>
          <p:cNvPr id="6" name="Footer Placeholder 5"/>
          <p:cNvSpPr>
            <a:spLocks noGrp="1"/>
          </p:cNvSpPr>
          <p:nvPr>
            <p:ph type="ftr" sz="quarter" idx="11"/>
          </p:nvPr>
        </p:nvSpPr>
        <p:spPr/>
        <p:txBody>
          <a:bodyPr/>
          <a:lstStyle/>
          <a:p>
            <a:r>
              <a:rPr lang="en-US"/>
              <a:t>Lesson 0 - Spring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9EA96-3D75-4F82-AB42-5DB8742D69C8}" type="datetime1">
              <a:rPr lang="en-US" smtClean="0"/>
              <a:t>3/30/2022</a:t>
            </a:fld>
            <a:endParaRPr lang="en-US"/>
          </a:p>
        </p:txBody>
      </p:sp>
      <p:sp>
        <p:nvSpPr>
          <p:cNvPr id="6" name="Footer Placeholder 5"/>
          <p:cNvSpPr>
            <a:spLocks noGrp="1"/>
          </p:cNvSpPr>
          <p:nvPr>
            <p:ph type="ftr" sz="quarter" idx="11"/>
          </p:nvPr>
        </p:nvSpPr>
        <p:spPr/>
        <p:txBody>
          <a:bodyPr/>
          <a:lstStyle/>
          <a:p>
            <a:r>
              <a:rPr lang="en-US"/>
              <a:t>Lesson 0 - Spring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77E5-EBDE-4F4A-A846-D99CF7500F74}" type="datetime1">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0 - Spring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b/22sp/syllabus.html#revisionandresubmis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2b/22sp/syllabus.html#gra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2b/22sp/syllabus.html#collaborationandacademicconduc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ourses.cs.washington.edu/courses/cse142b/22sp/syllabus.html#amnes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142B!</a:t>
            </a:r>
          </a:p>
        </p:txBody>
      </p:sp>
      <p:sp>
        <p:nvSpPr>
          <p:cNvPr id="3" name="Subtitle 2"/>
          <p:cNvSpPr>
            <a:spLocks noGrp="1"/>
          </p:cNvSpPr>
          <p:nvPr>
            <p:ph type="subTitle" idx="1"/>
          </p:nvPr>
        </p:nvSpPr>
        <p:spPr>
          <a:xfrm>
            <a:off x="1524000" y="3602038"/>
            <a:ext cx="9144000" cy="1007799"/>
          </a:xfrm>
        </p:spPr>
        <p:txBody>
          <a:bodyPr/>
          <a:lstStyle/>
          <a:p>
            <a:r>
              <a:rPr lang="en-US" dirty="0"/>
              <a:t>Miya </a:t>
            </a:r>
            <a:r>
              <a:rPr lang="en-US" dirty="0" err="1"/>
              <a:t>Natsuhara</a:t>
            </a:r>
            <a:endParaRPr lang="en-US" dirty="0"/>
          </a:p>
          <a:p>
            <a:r>
              <a:rPr lang="en-US" dirty="0"/>
              <a:t>Spring 2022</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We’re so excited you’re here!</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or, “What will I learn in this class?”</a:t>
            </a:r>
          </a:p>
          <a:p>
            <a:pPr marL="0" indent="0">
              <a:buNone/>
            </a:pPr>
            <a:endParaRPr lang="en-US" i="1" dirty="0"/>
          </a:p>
          <a:p>
            <a:pPr>
              <a:spcBef>
                <a:spcPts val="1800"/>
              </a:spcBef>
            </a:pPr>
            <a:r>
              <a:rPr lang="en-US" b="1" dirty="0"/>
              <a:t>Functionality/Behavior:</a:t>
            </a:r>
            <a:r>
              <a:rPr lang="en-US" dirty="0"/>
              <a:t> Write functionally correct Java programs that meet a provided specification and/or solve a specified problem</a:t>
            </a:r>
          </a:p>
          <a:p>
            <a:pPr>
              <a:spcBef>
                <a:spcPts val="1800"/>
              </a:spcBef>
            </a:pPr>
            <a:r>
              <a:rPr lang="en-US" b="1" dirty="0"/>
              <a:t>Functional Decomposition:</a:t>
            </a:r>
            <a:r>
              <a:rPr lang="en-US" dirty="0"/>
              <a:t> Break down problems into </a:t>
            </a:r>
            <a:r>
              <a:rPr lang="en-US" dirty="0" err="1"/>
              <a:t>subproblems</a:t>
            </a:r>
            <a:r>
              <a:rPr lang="en-US" dirty="0"/>
              <a:t> that are modular and reusable, and define methods to represent those </a:t>
            </a:r>
            <a:r>
              <a:rPr lang="en-US" dirty="0" err="1"/>
              <a:t>subproblems</a:t>
            </a:r>
            <a:endParaRPr lang="en-US" dirty="0"/>
          </a:p>
          <a:p>
            <a:pPr>
              <a:spcBef>
                <a:spcPts val="1800"/>
              </a:spcBef>
            </a:pPr>
            <a:r>
              <a:rPr lang="en-US" b="1" dirty="0"/>
              <a:t>Control Structures:</a:t>
            </a:r>
            <a:r>
              <a:rPr lang="en-US" dirty="0"/>
              <a:t> Select and apply control structures (e.g. methods, loops, conditionals) to manage the flow of control and information in programs</a:t>
            </a:r>
          </a:p>
          <a:p>
            <a:pPr>
              <a:spcBef>
                <a:spcPts val="1800"/>
              </a:spcBef>
            </a:pPr>
            <a:r>
              <a:rPr lang="en-US" b="1" dirty="0"/>
              <a:t>Data Abstraction:</a:t>
            </a:r>
            <a:r>
              <a:rPr lang="en-US" dirty="0"/>
              <a:t> Select and apply basic data abstractions (e.g. variables, parameters, arrays, classes) to manage and manipulate data in programs</a:t>
            </a:r>
          </a:p>
          <a:p>
            <a:pPr>
              <a:spcBef>
                <a:spcPts val="1800"/>
              </a:spcBef>
            </a:pPr>
            <a:r>
              <a:rPr lang="en-US" b="1" dirty="0"/>
              <a:t>Code Quality:</a:t>
            </a:r>
            <a:r>
              <a:rPr lang="en-US" dirty="0"/>
              <a:t> Define programs that are well-written, readable, maintainable, and conform to established standards</a:t>
            </a:r>
          </a:p>
          <a:p>
            <a:pPr marL="0" indent="0">
              <a:buNone/>
            </a:pPr>
            <a:endParaRPr lang="en-US" i="1"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Tree>
    <p:extLst>
      <p:ext uri="{BB962C8B-B14F-4D97-AF65-F5344CB8AC3E}">
        <p14:creationId xmlns:p14="http://schemas.microsoft.com/office/powerpoint/2010/main" val="178854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7564930"/>
              </p:ext>
            </p:extLst>
          </p:nvPr>
        </p:nvGraphicFramePr>
        <p:xfrm>
          <a:off x="838200" y="1825625"/>
          <a:ext cx="10515600" cy="390652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a major such as CS, CE, EE,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143X</a:t>
                      </a:r>
                    </a:p>
                  </a:txBody>
                  <a:tcPr/>
                </a:tc>
                <a:tc>
                  <a:txBody>
                    <a:bodyPr/>
                    <a:lstStyle/>
                    <a:p>
                      <a:pPr marL="285750" indent="-285750">
                        <a:buFont typeface="Arial" panose="020B0604020202020204" pitchFamily="34" charset="0"/>
                        <a:buChar char="•"/>
                      </a:pPr>
                      <a:r>
                        <a:rPr lang="en-US" sz="1600" dirty="0"/>
                        <a:t>You’ve programmed</a:t>
                      </a:r>
                      <a:r>
                        <a:rPr lang="en-US" sz="1600" baseline="0" dirty="0"/>
                        <a:t> a lot before </a:t>
                      </a:r>
                      <a:r>
                        <a:rPr lang="en-US" sz="1600" i="1" baseline="0" dirty="0"/>
                        <a:t>in a language other than Java </a:t>
                      </a:r>
                      <a:r>
                        <a:rPr lang="en-US" sz="1600" i="0" baseline="0" dirty="0"/>
                        <a:t>OR</a:t>
                      </a:r>
                    </a:p>
                    <a:p>
                      <a:pPr marL="285750" indent="-285750">
                        <a:buFont typeface="Arial" panose="020B0604020202020204" pitchFamily="34" charset="0"/>
                        <a:buChar char="•"/>
                      </a:pPr>
                      <a:r>
                        <a:rPr lang="en-US" sz="1600" i="0" baseline="0" dirty="0"/>
                        <a:t>You are confident you can pick up new concepts very quickly OR</a:t>
                      </a:r>
                    </a:p>
                    <a:p>
                      <a:pPr marL="285750" indent="-285750">
                        <a:buFont typeface="Arial" panose="020B0604020202020204" pitchFamily="34" charset="0"/>
                        <a:buChar char="•"/>
                      </a:pPr>
                      <a:r>
                        <a:rPr lang="en-US" sz="1600" i="0" baseline="0" dirty="0"/>
                        <a:t>You </a:t>
                      </a:r>
                      <a:r>
                        <a:rPr lang="en-US" sz="1600" i="1" baseline="0" dirty="0"/>
                        <a:t>really, really</a:t>
                      </a:r>
                      <a:r>
                        <a:rPr lang="en-US" sz="1600" i="0" baseline="0" dirty="0"/>
                        <a:t> need to get through two courses in one quarter</a:t>
                      </a:r>
                      <a:endParaRPr lang="en-US" sz="1600" i="0" dirty="0"/>
                    </a:p>
                  </a:txBody>
                  <a:tcPr/>
                </a:tc>
                <a:extLst>
                  <a:ext uri="{0D108BD9-81ED-4DB2-BD59-A6C34878D82A}">
                    <a16:rowId xmlns:a16="http://schemas.microsoft.com/office/drawing/2014/main" val="233225070"/>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11</a:t>
            </a:fld>
            <a:endParaRPr lang="en-US" dirty="0"/>
          </a:p>
        </p:txBody>
      </p:sp>
    </p:spTree>
    <p:extLst>
      <p:ext uri="{BB962C8B-B14F-4D97-AF65-F5344CB8AC3E}">
        <p14:creationId xmlns:p14="http://schemas.microsoft.com/office/powerpoint/2010/main" val="67950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20000"/>
          </a:bodyPr>
          <a:lstStyle/>
          <a:p>
            <a:r>
              <a:rPr lang="en-US" dirty="0"/>
              <a:t>MWF, 8:30am PDT</a:t>
            </a:r>
          </a:p>
          <a:p>
            <a:r>
              <a:rPr lang="en-US" dirty="0"/>
              <a:t>Held live in person;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Th</a:t>
            </a:r>
            <a:r>
              <a:rPr lang="en-US" dirty="0"/>
              <a:t>, various times</a:t>
            </a:r>
          </a:p>
          <a:p>
            <a:r>
              <a:rPr lang="en-US" dirty="0"/>
              <a:t>Led by TAs </a:t>
            </a:r>
          </a:p>
          <a:p>
            <a:r>
              <a:rPr lang="en-US" dirty="0"/>
              <a:t>Held live in person;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12</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Labs (optional)</a:t>
            </a:r>
          </a:p>
        </p:txBody>
      </p:sp>
      <p:sp>
        <p:nvSpPr>
          <p:cNvPr id="6" name="Content Placeholder 5"/>
          <p:cNvSpPr>
            <a:spLocks noGrp="1"/>
          </p:cNvSpPr>
          <p:nvPr>
            <p:ph sz="half" idx="2"/>
          </p:nvPr>
        </p:nvSpPr>
        <p:spPr>
          <a:xfrm>
            <a:off x="839788" y="2195145"/>
            <a:ext cx="7668108" cy="3228193"/>
          </a:xfrm>
        </p:spPr>
        <p:txBody>
          <a:bodyPr>
            <a:normAutofit lnSpcReduction="10000"/>
          </a:bodyPr>
          <a:lstStyle/>
          <a:p>
            <a:r>
              <a:rPr lang="en-US" dirty="0"/>
              <a:t>T, various times</a:t>
            </a:r>
          </a:p>
          <a:p>
            <a:r>
              <a:rPr lang="en-US" dirty="0"/>
              <a:t>Problems released online, support from TAs in person</a:t>
            </a:r>
          </a:p>
          <a:p>
            <a:r>
              <a:rPr lang="en-US" dirty="0"/>
              <a:t>CSE 190 sections </a:t>
            </a:r>
            <a:r>
              <a:rPr lang="en-US" b="1" i="1" dirty="0"/>
              <a:t>I through M and P through Q </a:t>
            </a:r>
            <a:r>
              <a:rPr lang="en-US" i="1" dirty="0"/>
              <a:t>(pending confirmation)</a:t>
            </a:r>
            <a:endParaRPr lang="en-US" b="1" i="1" dirty="0"/>
          </a:p>
          <a:p>
            <a:r>
              <a:rPr lang="en-US" dirty="0"/>
              <a:t>1 credit course</a:t>
            </a:r>
          </a:p>
          <a:p>
            <a:r>
              <a:rPr lang="en-US" dirty="0"/>
              <a:t>Credit/No Credit grading </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13</a:t>
            </a:fld>
            <a:endParaRPr lang="en-US" dirty="0"/>
          </a:p>
        </p:txBody>
      </p:sp>
    </p:spTree>
    <p:extLst>
      <p:ext uri="{BB962C8B-B14F-4D97-AF65-F5344CB8AC3E}">
        <p14:creationId xmlns:p14="http://schemas.microsoft.com/office/powerpoint/2010/main" val="302977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14</a:t>
            </a:fld>
            <a:endParaRPr lang="en-US" dirty="0">
              <a:solidFill>
                <a:schemeClr val="bg1"/>
              </a:solidFill>
            </a:endParaRPr>
          </a:p>
        </p:txBody>
      </p:sp>
      <p:sp>
        <p:nvSpPr>
          <p:cNvPr id="4" name="Right Arrow 3"/>
          <p:cNvSpPr/>
          <p:nvPr/>
        </p:nvSpPr>
        <p:spPr>
          <a:xfrm flipH="1">
            <a:off x="4030168" y="468442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5">
            <a:extLst>
              <a:ext uri="{FF2B5EF4-FFF2-40B4-BE49-F238E27FC236}">
                <a16:creationId xmlns:a16="http://schemas.microsoft.com/office/drawing/2014/main" id="{FE3C2A9F-9685-4604-9F01-D8D56CB06D12}"/>
              </a:ext>
            </a:extLst>
          </p:cNvPr>
          <p:cNvSpPr/>
          <p:nvPr/>
        </p:nvSpPr>
        <p:spPr>
          <a:xfrm flipH="1">
            <a:off x="10256846" y="4274810"/>
            <a:ext cx="472001" cy="228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D962C41-B233-4873-AF4C-6AE34FB80E3E}"/>
              </a:ext>
            </a:extLst>
          </p:cNvPr>
          <p:cNvSpPr/>
          <p:nvPr/>
        </p:nvSpPr>
        <p:spPr>
          <a:xfrm>
            <a:off x="6096000" y="381686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0850865-9FC1-4A3F-8B96-42A5A5685382}"/>
              </a:ext>
            </a:extLst>
          </p:cNvPr>
          <p:cNvSpPr txBox="1"/>
          <p:nvPr/>
        </p:nvSpPr>
        <p:spPr>
          <a:xfrm>
            <a:off x="10695407" y="4158038"/>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46539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Lesson 0 - Spring 2022</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15</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16</a:t>
            </a:fld>
            <a:endParaRPr lang="en-US" dirty="0"/>
          </a:p>
        </p:txBody>
      </p:sp>
      <p:pic>
        <p:nvPicPr>
          <p:cNvPr id="9" name="Content Placeholder 8"/>
          <p:cNvPicPr>
            <a:picLocks noGrp="1" noChangeAspect="1"/>
          </p:cNvPicPr>
          <p:nvPr>
            <p:ph idx="1"/>
          </p:nvPr>
        </p:nvPicPr>
        <p:blipFill>
          <a:blip r:embed="rId2"/>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pPr lvl="1"/>
            <a:r>
              <a:rPr lang="en-US" dirty="0">
                <a:solidFill>
                  <a:schemeClr val="accent2"/>
                </a:solidFill>
              </a:rPr>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17</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502C9E4-95D5-4D53-B0AA-7E9ABE9D9BC2}"/>
              </a:ext>
            </a:extLst>
          </p:cNvPr>
          <p:cNvSpPr/>
          <p:nvPr/>
        </p:nvSpPr>
        <p:spPr>
          <a:xfrm>
            <a:off x="6096000" y="389637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C8D994A9-B0B4-406E-B452-46BB526D1CB8}"/>
              </a:ext>
            </a:extLst>
          </p:cNvPr>
          <p:cNvSpPr/>
          <p:nvPr/>
        </p:nvSpPr>
        <p:spPr>
          <a:xfrm>
            <a:off x="5437239" y="426662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EF90EC-D03F-42B9-B5F6-D8C2120A843F}"/>
              </a:ext>
            </a:extLst>
          </p:cNvPr>
          <p:cNvSpPr txBox="1"/>
          <p:nvPr/>
        </p:nvSpPr>
        <p:spPr>
          <a:xfrm>
            <a:off x="4527576" y="412348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366985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2022</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cs.uw.edu/142b</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3" name="Picture 2">
            <a:extLst>
              <a:ext uri="{FF2B5EF4-FFF2-40B4-BE49-F238E27FC236}">
                <a16:creationId xmlns:a16="http://schemas.microsoft.com/office/drawing/2014/main" id="{13DB44F4-13D5-4AE5-8C9E-E7D56AF035C2}"/>
              </a:ext>
            </a:extLst>
          </p:cNvPr>
          <p:cNvPicPr>
            <a:picLocks noChangeAspect="1"/>
          </p:cNvPicPr>
          <p:nvPr/>
        </p:nvPicPr>
        <p:blipFill>
          <a:blip r:embed="rId2"/>
          <a:stretch>
            <a:fillRect/>
          </a:stretch>
        </p:blipFill>
        <p:spPr>
          <a:xfrm>
            <a:off x="4971316" y="967202"/>
            <a:ext cx="7078859" cy="4499319"/>
          </a:xfrm>
          <a:prstGeom prst="rect">
            <a:avLst/>
          </a:prstGeom>
        </p:spPr>
      </p:pic>
    </p:spTree>
    <p:extLst>
      <p:ext uri="{BB962C8B-B14F-4D97-AF65-F5344CB8AC3E}">
        <p14:creationId xmlns:p14="http://schemas.microsoft.com/office/powerpoint/2010/main" val="189149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B6639-B2D8-43C1-970C-8FBF1ED22EB6}"/>
              </a:ext>
            </a:extLst>
          </p:cNvPr>
          <p:cNvPicPr>
            <a:picLocks noChangeAspect="1"/>
          </p:cNvPicPr>
          <p:nvPr/>
        </p:nvPicPr>
        <p:blipFill>
          <a:blip r:embed="rId2"/>
          <a:stretch>
            <a:fillRect/>
          </a:stretch>
        </p:blipFill>
        <p:spPr>
          <a:xfrm>
            <a:off x="1473151" y="2366663"/>
            <a:ext cx="4980854" cy="3239012"/>
          </a:xfrm>
          <a:prstGeom prst="rect">
            <a:avLst/>
          </a:prstGeom>
        </p:spPr>
      </p:pic>
      <p:pic>
        <p:nvPicPr>
          <p:cNvPr id="2" name="Picture 1">
            <a:extLst>
              <a:ext uri="{FF2B5EF4-FFF2-40B4-BE49-F238E27FC236}">
                <a16:creationId xmlns:a16="http://schemas.microsoft.com/office/drawing/2014/main" id="{E45186CE-4C79-4333-BBBD-0D2B6E152F38}"/>
              </a:ext>
            </a:extLst>
          </p:cNvPr>
          <p:cNvPicPr>
            <a:picLocks noChangeAspect="1"/>
          </p:cNvPicPr>
          <p:nvPr/>
        </p:nvPicPr>
        <p:blipFill>
          <a:blip r:embed="rId3"/>
          <a:stretch>
            <a:fillRect/>
          </a:stretch>
        </p:blipFill>
        <p:spPr>
          <a:xfrm>
            <a:off x="6569714" y="1267297"/>
            <a:ext cx="5039497" cy="3203102"/>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2022</a:t>
            </a:r>
            <a:endParaRPr lang="en-US" dirty="0"/>
          </a:p>
        </p:txBody>
      </p:sp>
      <p:sp>
        <p:nvSpPr>
          <p:cNvPr id="6" name="Slide Number Placeholder 5"/>
          <p:cNvSpPr>
            <a:spLocks noGrp="1"/>
          </p:cNvSpPr>
          <p:nvPr>
            <p:ph type="sldNum" sz="quarter" idx="12"/>
          </p:nvPr>
        </p:nvSpPr>
        <p:spPr>
          <a:xfrm>
            <a:off x="8610600" y="6356349"/>
            <a:ext cx="2743200" cy="365125"/>
          </a:xfrm>
        </p:spPr>
        <p:txBody>
          <a:bodyPr/>
          <a:lstStyle/>
          <a:p>
            <a:fld id="{9D3C886E-6997-4228-A88B-2272D22D50D1}" type="slidenum">
              <a:rPr lang="en-US" smtClean="0"/>
              <a:pPr/>
              <a:t>19</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0504256" y="1566487"/>
            <a:ext cx="274320"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1449521" y="2370910"/>
            <a:ext cx="5029656" cy="32678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flipH="1">
            <a:off x="6479177" y="1653360"/>
            <a:ext cx="4000499" cy="7133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2"/>
          </p:cNvCxnSpPr>
          <p:nvPr/>
        </p:nvCxnSpPr>
        <p:spPr>
          <a:xfrm flipH="1">
            <a:off x="6503757" y="1690688"/>
            <a:ext cx="4137659" cy="394811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0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382822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419847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3DA292-ECB2-4910-A5BA-20CB663F592C}"/>
              </a:ext>
            </a:extLst>
          </p:cNvPr>
          <p:cNvSpPr txBox="1"/>
          <p:nvPr/>
        </p:nvSpPr>
        <p:spPr>
          <a:xfrm>
            <a:off x="4527576" y="405533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Lecture </a:t>
            </a:r>
            <a:r>
              <a:rPr lang="en-US" dirty="0" err="1"/>
              <a:t>Megathreads</a:t>
            </a:r>
            <a:r>
              <a:rPr lang="en-US" dirty="0"/>
              <a:t> for each day that will be monitored by TAs during lecture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20</a:t>
            </a:fld>
            <a:endParaRPr lang="en-US" dirty="0"/>
          </a:p>
        </p:txBody>
      </p:sp>
      <p:pic>
        <p:nvPicPr>
          <p:cNvPr id="6" name="Picture 5">
            <a:extLst>
              <a:ext uri="{FF2B5EF4-FFF2-40B4-BE49-F238E27FC236}">
                <a16:creationId xmlns:a16="http://schemas.microsoft.com/office/drawing/2014/main" id="{060C39A6-1186-46C4-ADD4-03906FF39056}"/>
              </a:ext>
            </a:extLst>
          </p:cNvPr>
          <p:cNvPicPr>
            <a:picLocks noChangeAspect="1"/>
          </p:cNvPicPr>
          <p:nvPr/>
        </p:nvPicPr>
        <p:blipFill>
          <a:blip r:embed="rId2"/>
          <a:stretch>
            <a:fillRect/>
          </a:stretch>
        </p:blipFill>
        <p:spPr>
          <a:xfrm>
            <a:off x="5692276" y="1238131"/>
            <a:ext cx="6303232" cy="4023928"/>
          </a:xfrm>
          <a:prstGeom prst="rect">
            <a:avLst/>
          </a:prstGeom>
        </p:spPr>
      </p:pic>
    </p:spTree>
    <p:extLst>
      <p:ext uri="{BB962C8B-B14F-4D97-AF65-F5344CB8AC3E}">
        <p14:creationId xmlns:p14="http://schemas.microsoft.com/office/powerpoint/2010/main" val="104556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Software</a:t>
            </a:r>
          </a:p>
        </p:txBody>
      </p:sp>
      <p:sp>
        <p:nvSpPr>
          <p:cNvPr id="5" name="Footer Placeholder 4"/>
          <p:cNvSpPr>
            <a:spLocks noGrp="1"/>
          </p:cNvSpPr>
          <p:nvPr>
            <p:ph type="ftr" sz="quarter" idx="11"/>
          </p:nvPr>
        </p:nvSpPr>
        <p:spPr/>
        <p:txBody>
          <a:bodyPr/>
          <a:lstStyle/>
          <a:p>
            <a:r>
              <a:rPr lang="en-US"/>
              <a:t>Lesson 0 - Spring 2022</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21</a:t>
            </a:fld>
            <a:endParaRPr lang="en-US" dirty="0"/>
          </a:p>
        </p:txBody>
      </p:sp>
      <p:sp>
        <p:nvSpPr>
          <p:cNvPr id="17" name="Content Placeholder 2"/>
          <p:cNvSpPr txBox="1">
            <a:spLocks/>
          </p:cNvSpPr>
          <p:nvPr/>
        </p:nvSpPr>
        <p:spPr>
          <a:xfrm>
            <a:off x="516980" y="1641941"/>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You will need to install the JDK and </a:t>
            </a:r>
            <a:r>
              <a:rPr lang="en-US" sz="2400" i="1" dirty="0" err="1"/>
              <a:t>jGRASP</a:t>
            </a:r>
            <a:endParaRPr lang="en-US" sz="2400" i="1" dirty="0"/>
          </a:p>
        </p:txBody>
      </p:sp>
      <p:pic>
        <p:nvPicPr>
          <p:cNvPr id="21" name="Picture 20">
            <a:extLst>
              <a:ext uri="{FF2B5EF4-FFF2-40B4-BE49-F238E27FC236}">
                <a16:creationId xmlns:a16="http://schemas.microsoft.com/office/drawing/2014/main" id="{4F29D6B8-755D-4A57-9276-3B036EE8393C}"/>
              </a:ext>
            </a:extLst>
          </p:cNvPr>
          <p:cNvPicPr>
            <a:picLocks noChangeAspect="1"/>
          </p:cNvPicPr>
          <p:nvPr/>
        </p:nvPicPr>
        <p:blipFill>
          <a:blip r:embed="rId2"/>
          <a:stretch>
            <a:fillRect/>
          </a:stretch>
        </p:blipFill>
        <p:spPr>
          <a:xfrm>
            <a:off x="7859787" y="936372"/>
            <a:ext cx="3840814" cy="2441219"/>
          </a:xfrm>
          <a:prstGeom prst="rect">
            <a:avLst/>
          </a:prstGeom>
        </p:spPr>
      </p:pic>
      <p:sp>
        <p:nvSpPr>
          <p:cNvPr id="23" name="Rectangle 22">
            <a:extLst>
              <a:ext uri="{FF2B5EF4-FFF2-40B4-BE49-F238E27FC236}">
                <a16:creationId xmlns:a16="http://schemas.microsoft.com/office/drawing/2014/main" id="{4504698C-788A-4C0A-9B17-38747DF2B18B}"/>
              </a:ext>
            </a:extLst>
          </p:cNvPr>
          <p:cNvSpPr/>
          <p:nvPr/>
        </p:nvSpPr>
        <p:spPr>
          <a:xfrm>
            <a:off x="10836318" y="1177881"/>
            <a:ext cx="209071" cy="789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241DAC1-B0BA-4F26-9AA4-6F5E8E1355FC}"/>
              </a:ext>
            </a:extLst>
          </p:cNvPr>
          <p:cNvCxnSpPr>
            <a:cxnSpLocks/>
          </p:cNvCxnSpPr>
          <p:nvPr/>
        </p:nvCxnSpPr>
        <p:spPr>
          <a:xfrm flipH="1">
            <a:off x="8608997" y="1261109"/>
            <a:ext cx="2227324" cy="9208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E1C7CD-B713-4572-BF7E-0E6BE9D10D2B}"/>
              </a:ext>
            </a:extLst>
          </p:cNvPr>
          <p:cNvCxnSpPr>
            <a:cxnSpLocks/>
          </p:cNvCxnSpPr>
          <p:nvPr/>
        </p:nvCxnSpPr>
        <p:spPr>
          <a:xfrm flipH="1">
            <a:off x="8635094" y="1256862"/>
            <a:ext cx="2318047" cy="341972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2EA3524-C824-497E-91A7-3129092466E8}"/>
              </a:ext>
            </a:extLst>
          </p:cNvPr>
          <p:cNvPicPr>
            <a:picLocks noChangeAspect="1"/>
          </p:cNvPicPr>
          <p:nvPr/>
        </p:nvPicPr>
        <p:blipFill>
          <a:blip r:embed="rId3"/>
          <a:stretch>
            <a:fillRect/>
          </a:stretch>
        </p:blipFill>
        <p:spPr>
          <a:xfrm>
            <a:off x="4794280" y="2200859"/>
            <a:ext cx="3796120" cy="2468588"/>
          </a:xfrm>
          <a:prstGeom prst="rect">
            <a:avLst/>
          </a:prstGeom>
        </p:spPr>
      </p:pic>
      <p:sp>
        <p:nvSpPr>
          <p:cNvPr id="24" name="Rectangle 23">
            <a:extLst>
              <a:ext uri="{FF2B5EF4-FFF2-40B4-BE49-F238E27FC236}">
                <a16:creationId xmlns:a16="http://schemas.microsoft.com/office/drawing/2014/main" id="{A65BAF77-2107-46FC-B569-F08B05B60C78}"/>
              </a:ext>
            </a:extLst>
          </p:cNvPr>
          <p:cNvSpPr/>
          <p:nvPr/>
        </p:nvSpPr>
        <p:spPr>
          <a:xfrm>
            <a:off x="4775683" y="2195637"/>
            <a:ext cx="3840814" cy="24809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854E1F-A5AB-47E5-A8DA-8B00DAF7F831}"/>
              </a:ext>
            </a:extLst>
          </p:cNvPr>
          <p:cNvSpPr/>
          <p:nvPr/>
        </p:nvSpPr>
        <p:spPr>
          <a:xfrm>
            <a:off x="5770896" y="4004478"/>
            <a:ext cx="449801" cy="839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BE13101-930E-43C2-896A-501C621DBC14}"/>
              </a:ext>
            </a:extLst>
          </p:cNvPr>
          <p:cNvPicPr>
            <a:picLocks noChangeAspect="1"/>
          </p:cNvPicPr>
          <p:nvPr/>
        </p:nvPicPr>
        <p:blipFill>
          <a:blip r:embed="rId4"/>
          <a:stretch>
            <a:fillRect/>
          </a:stretch>
        </p:blipFill>
        <p:spPr>
          <a:xfrm>
            <a:off x="1187154" y="3377591"/>
            <a:ext cx="4267425" cy="2723322"/>
          </a:xfrm>
          <a:prstGeom prst="rect">
            <a:avLst/>
          </a:prstGeom>
        </p:spPr>
      </p:pic>
      <p:sp>
        <p:nvSpPr>
          <p:cNvPr id="37" name="Rectangle 36">
            <a:extLst>
              <a:ext uri="{FF2B5EF4-FFF2-40B4-BE49-F238E27FC236}">
                <a16:creationId xmlns:a16="http://schemas.microsoft.com/office/drawing/2014/main" id="{9404D16C-7FBA-4151-88FF-6E421A6D7AD8}"/>
              </a:ext>
            </a:extLst>
          </p:cNvPr>
          <p:cNvSpPr/>
          <p:nvPr/>
        </p:nvSpPr>
        <p:spPr>
          <a:xfrm>
            <a:off x="1156349" y="3382323"/>
            <a:ext cx="4327736" cy="24809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28E1E42-F8EE-4C33-BF50-B539ACD935EE}"/>
              </a:ext>
            </a:extLst>
          </p:cNvPr>
          <p:cNvCxnSpPr>
            <a:cxnSpLocks/>
          </p:cNvCxnSpPr>
          <p:nvPr/>
        </p:nvCxnSpPr>
        <p:spPr>
          <a:xfrm flipH="1">
            <a:off x="5480676" y="4088393"/>
            <a:ext cx="556637" cy="1733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55C924-B5D5-4B82-B3B3-84F3520F3868}"/>
              </a:ext>
            </a:extLst>
          </p:cNvPr>
          <p:cNvCxnSpPr>
            <a:cxnSpLocks/>
          </p:cNvCxnSpPr>
          <p:nvPr/>
        </p:nvCxnSpPr>
        <p:spPr>
          <a:xfrm flipH="1" flipV="1">
            <a:off x="5528779" y="3423424"/>
            <a:ext cx="276341" cy="6540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5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mnats</a:t>
            </a:r>
            <a:endParaRPr lang="en-US" sz="3200" dirty="0">
              <a:solidFill>
                <a:schemeClr val="bg1"/>
              </a:solidFill>
            </a:endParaRPr>
          </a:p>
        </p:txBody>
      </p:sp>
      <p:pic>
        <p:nvPicPr>
          <p:cNvPr id="9" name="Picture 8">
            <a:extLst>
              <a:ext uri="{FF2B5EF4-FFF2-40B4-BE49-F238E27FC236}">
                <a16:creationId xmlns:a16="http://schemas.microsoft.com/office/drawing/2014/main" id="{271A2603-A4A3-442A-A9A0-B42AF5C33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545" y="493142"/>
            <a:ext cx="1854295" cy="1873346"/>
          </a:xfrm>
          <a:prstGeom prst="rect">
            <a:avLst/>
          </a:prstGeom>
        </p:spPr>
      </p:pic>
    </p:spTree>
    <p:extLst>
      <p:ext uri="{BB962C8B-B14F-4D97-AF65-F5344CB8AC3E}">
        <p14:creationId xmlns:p14="http://schemas.microsoft.com/office/powerpoint/2010/main" val="314535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mnats</a:t>
            </a:r>
            <a:endParaRPr lang="en-US" sz="3200" dirty="0">
              <a:solidFill>
                <a:schemeClr val="bg1"/>
              </a:solidFill>
            </a:endParaRPr>
          </a:p>
        </p:txBody>
      </p:sp>
      <p:pic>
        <p:nvPicPr>
          <p:cNvPr id="11" name="Picture 10">
            <a:extLst>
              <a:ext uri="{FF2B5EF4-FFF2-40B4-BE49-F238E27FC236}">
                <a16:creationId xmlns:a16="http://schemas.microsoft.com/office/drawing/2014/main" id="{3A43D589-2EA9-47EF-A9A3-74986D5B1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545" y="493142"/>
            <a:ext cx="1854295" cy="1873346"/>
          </a:xfrm>
          <a:prstGeom prst="rect">
            <a:avLst/>
          </a:prstGeom>
        </p:spPr>
      </p:pic>
    </p:spTree>
    <p:extLst>
      <p:ext uri="{BB962C8B-B14F-4D97-AF65-F5344CB8AC3E}">
        <p14:creationId xmlns:p14="http://schemas.microsoft.com/office/powerpoint/2010/main" val="70157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24</a:t>
            </a:fld>
            <a:endParaRPr lang="en-US" dirty="0">
              <a:solidFill>
                <a:schemeClr val="bg1"/>
              </a:solidFill>
            </a:endParaRPr>
          </a:p>
        </p:txBody>
      </p:sp>
      <p:sp>
        <p:nvSpPr>
          <p:cNvPr id="4" name="Right Arrow 3"/>
          <p:cNvSpPr/>
          <p:nvPr/>
        </p:nvSpPr>
        <p:spPr>
          <a:xfrm flipH="1">
            <a:off x="10097045" y="4111488"/>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dirty="0"/>
              <a:t>Checkpoints (~weekly)</a:t>
            </a:r>
          </a:p>
          <a:p>
            <a:pPr lvl="2"/>
            <a:r>
              <a:rPr lang="en-US" dirty="0"/>
              <a:t>Short problems to help you practice and make sure you’ve got the basics for the week</a:t>
            </a:r>
          </a:p>
          <a:p>
            <a:pPr lvl="1"/>
            <a:r>
              <a:rPr lang="en-US" b="1" dirty="0"/>
              <a:t>Take-home assessments (~weekly)</a:t>
            </a:r>
          </a:p>
          <a:p>
            <a:pPr lvl="2"/>
            <a:r>
              <a:rPr lang="en-US" b="1" dirty="0"/>
              <a:t>Large programming assignments to assess your full mastery of that week’s concepts (plus some previous material)</a:t>
            </a:r>
          </a:p>
          <a:p>
            <a:pPr lvl="1"/>
            <a:r>
              <a:rPr lang="en-US" dirty="0"/>
              <a:t>Culminating assessments (2/quarter)</a:t>
            </a:r>
          </a:p>
          <a:p>
            <a:pPr lvl="2"/>
            <a:r>
              <a:rPr lang="en-US" dirty="0"/>
              <a:t>Series of problems covering all material up to that point</a:t>
            </a:r>
          </a:p>
          <a:p>
            <a:pPr lvl="1"/>
            <a:r>
              <a:rPr lang="en-US" dirty="0"/>
              <a:t>Reflections (w/other assignments)</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Must be accompanied by a write-up describing changes</a:t>
            </a:r>
          </a:p>
          <a:p>
            <a:pPr lvl="1"/>
            <a:r>
              <a:rPr lang="en-US" dirty="0"/>
              <a:t>Grade on resubmission will replace original grade</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108474" cy="4218516"/>
          </a:xfrm>
        </p:spPr>
        <p:txBody>
          <a:bodyPr>
            <a:normAutofit fontScale="700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U (</a:t>
            </a:r>
            <a:r>
              <a:rPr lang="en-US" b="1" dirty="0" err="1"/>
              <a:t>Unassessable</a:t>
            </a:r>
            <a:r>
              <a:rPr lang="en-US" b="1" dirty="0"/>
              <a:t>)</a:t>
            </a:r>
          </a:p>
          <a:p>
            <a:pPr lvl="1"/>
            <a:r>
              <a:rPr lang="en-US" dirty="0"/>
              <a:t>If you submit on time and meet all requirements, you’ll get an S</a:t>
            </a:r>
          </a:p>
          <a:p>
            <a:r>
              <a:rPr lang="en-US" dirty="0"/>
              <a:t>Take-home assessments will be grade </a:t>
            </a:r>
            <a:r>
              <a:rPr lang="en-US" b="1" dirty="0"/>
              <a:t>E (Exemplary), S (Satisfactory), N (Not yet), or U (</a:t>
            </a:r>
            <a:r>
              <a:rPr lang="en-US" b="1" dirty="0" err="1"/>
              <a:t>Unassessable</a:t>
            </a:r>
            <a:r>
              <a:rPr lang="en-US" b="1" dirty="0"/>
              <a:t>) </a:t>
            </a:r>
            <a:r>
              <a:rPr lang="en-US" dirty="0"/>
              <a:t>on four dimensions:</a:t>
            </a:r>
          </a:p>
          <a:p>
            <a:pPr lvl="1"/>
            <a:r>
              <a:rPr lang="en-US" dirty="0"/>
              <a:t>Behavior</a:t>
            </a:r>
          </a:p>
          <a:p>
            <a:pPr lvl="1"/>
            <a:r>
              <a:rPr lang="en-US" dirty="0"/>
              <a:t>Functional decomposition</a:t>
            </a:r>
          </a:p>
          <a:p>
            <a:pPr lvl="1"/>
            <a:r>
              <a:rPr lang="en-US" dirty="0"/>
              <a:t>Use of Language Features</a:t>
            </a:r>
          </a:p>
          <a:p>
            <a:pPr lvl="1"/>
            <a:r>
              <a:rPr lang="en-US" dirty="0"/>
              <a:t>Code Quality</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solidFill>
                  <a:schemeClr val="accent2"/>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29</a:t>
            </a:fld>
            <a:endParaRPr lang="en-US" dirty="0">
              <a:solidFill>
                <a:schemeClr val="bg1"/>
              </a:solidFill>
            </a:endParaRPr>
          </a:p>
        </p:txBody>
      </p:sp>
      <p:sp>
        <p:nvSpPr>
          <p:cNvPr id="4" name="Right Arrow 3"/>
          <p:cNvSpPr/>
          <p:nvPr/>
        </p:nvSpPr>
        <p:spPr>
          <a:xfrm flipH="1">
            <a:off x="8540861" y="4560170"/>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36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solidFill>
                  <a:schemeClr val="accent5"/>
                </a:solidFill>
              </a:rPr>
              <a:t>About us </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382822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419847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3DA292-ECB2-4910-A5BA-20CB663F592C}"/>
              </a:ext>
            </a:extLst>
          </p:cNvPr>
          <p:cNvSpPr txBox="1"/>
          <p:nvPr/>
        </p:nvSpPr>
        <p:spPr>
          <a:xfrm>
            <a:off x="4527576" y="405533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
        <p:nvSpPr>
          <p:cNvPr id="10" name="Right Arrow 3">
            <a:extLst>
              <a:ext uri="{FF2B5EF4-FFF2-40B4-BE49-F238E27FC236}">
                <a16:creationId xmlns:a16="http://schemas.microsoft.com/office/drawing/2014/main" id="{5B71AA10-FCB1-4418-856A-FAF6ED05A0E4}"/>
              </a:ext>
            </a:extLst>
          </p:cNvPr>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21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Miya’s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31</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 I’m Miya! (she/her)</a:t>
            </a:r>
          </a:p>
        </p:txBody>
      </p:sp>
      <p:sp>
        <p:nvSpPr>
          <p:cNvPr id="8" name="Content Placeholder 7"/>
          <p:cNvSpPr>
            <a:spLocks noGrp="1"/>
          </p:cNvSpPr>
          <p:nvPr>
            <p:ph idx="1"/>
          </p:nvPr>
        </p:nvSpPr>
        <p:spPr>
          <a:xfrm>
            <a:off x="838200" y="1825625"/>
            <a:ext cx="7555361" cy="4218516"/>
          </a:xfrm>
        </p:spPr>
        <p:txBody>
          <a:bodyPr>
            <a:normAutofit/>
          </a:bodyPr>
          <a:lstStyle/>
          <a:p>
            <a:r>
              <a:rPr lang="en-US" dirty="0"/>
              <a:t>Instructional Lecturer</a:t>
            </a:r>
          </a:p>
          <a:p>
            <a:r>
              <a:rPr lang="en-US" dirty="0"/>
              <a:t>Former Software Engineer at Microsoft </a:t>
            </a:r>
          </a:p>
          <a:p>
            <a:r>
              <a:rPr lang="en-US" dirty="0"/>
              <a:t>B.A. in Mathematics and B.S. in Computer Science, Masters degree in Computer Science from UW</a:t>
            </a:r>
          </a:p>
          <a:p>
            <a:r>
              <a:rPr lang="en-US" dirty="0"/>
              <a:t>Previously…</a:t>
            </a:r>
          </a:p>
          <a:p>
            <a:pPr lvl="1"/>
            <a:r>
              <a:rPr lang="en-US" sz="2000" dirty="0"/>
              <a:t>Frequent TA and Head TA for CSE 142</a:t>
            </a:r>
          </a:p>
          <a:p>
            <a:pPr lvl="1"/>
            <a:r>
              <a:rPr lang="en-US" sz="2000" dirty="0"/>
              <a:t>Lecturer for CSE 142</a:t>
            </a:r>
            <a:endParaRPr lang="en-US" sz="1600" dirty="0"/>
          </a:p>
        </p:txBody>
      </p:sp>
      <p:sp>
        <p:nvSpPr>
          <p:cNvPr id="5" name="Footer Placeholder 4"/>
          <p:cNvSpPr>
            <a:spLocks noGrp="1"/>
          </p:cNvSpPr>
          <p:nvPr>
            <p:ph type="ftr" sz="quarter" idx="11"/>
          </p:nvPr>
        </p:nvSpPr>
        <p:spPr/>
        <p:txBody>
          <a:bodyPr/>
          <a:lstStyle/>
          <a:p>
            <a:r>
              <a:rPr lang="en-US"/>
              <a:t>Lesson 0 - Spring 2022</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3" name="Picture 2">
            <a:extLst>
              <a:ext uri="{FF2B5EF4-FFF2-40B4-BE49-F238E27FC236}">
                <a16:creationId xmlns:a16="http://schemas.microsoft.com/office/drawing/2014/main" id="{BF519DF0-727C-43F7-8778-5838679D6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712" y="1806330"/>
            <a:ext cx="3245340" cy="3245340"/>
          </a:xfrm>
          <a:prstGeom prst="rect">
            <a:avLst/>
          </a:prstGeom>
          <a:ln>
            <a:noFill/>
          </a:ln>
          <a:effectLst>
            <a:softEdge rad="112500"/>
          </a:effectLst>
        </p:spPr>
      </p:pic>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Meet your TAs</a:t>
            </a:r>
          </a:p>
        </p:txBody>
      </p:sp>
      <p:sp>
        <p:nvSpPr>
          <p:cNvPr id="8" name="Footer Placeholder 7">
            <a:extLst>
              <a:ext uri="{FF2B5EF4-FFF2-40B4-BE49-F238E27FC236}">
                <a16:creationId xmlns:a16="http://schemas.microsoft.com/office/drawing/2014/main" id="{67075030-51BE-40B3-8F5F-FE5F2EC23677}"/>
              </a:ext>
            </a:extLst>
          </p:cNvPr>
          <p:cNvSpPr>
            <a:spLocks noGrp="1"/>
          </p:cNvSpPr>
          <p:nvPr>
            <p:ph type="ftr" sz="quarter" idx="11"/>
          </p:nvPr>
        </p:nvSpPr>
        <p:spPr>
          <a:xfrm>
            <a:off x="4031143" y="6361440"/>
            <a:ext cx="4114800" cy="365125"/>
          </a:xfrm>
        </p:spPr>
        <p:txBody>
          <a:bodyPr/>
          <a:lstStyle/>
          <a:p>
            <a:r>
              <a:rPr lang="en-US"/>
              <a:t>Lesson 0 - Spring 2022</a:t>
            </a:r>
            <a:endParaRPr lang="en-US" dirty="0"/>
          </a:p>
        </p:txBody>
      </p:sp>
      <p:sp>
        <p:nvSpPr>
          <p:cNvPr id="3" name="Slide Number Placeholder 2">
            <a:extLst>
              <a:ext uri="{FF2B5EF4-FFF2-40B4-BE49-F238E27FC236}">
                <a16:creationId xmlns:a16="http://schemas.microsoft.com/office/drawing/2014/main" id="{D503DB8E-3294-4F53-9F0E-CBDE8F98AF5C}"/>
              </a:ext>
            </a:extLst>
          </p:cNvPr>
          <p:cNvSpPr>
            <a:spLocks noGrp="1"/>
          </p:cNvSpPr>
          <p:nvPr>
            <p:ph type="sldNum" sz="quarter" idx="12"/>
          </p:nvPr>
        </p:nvSpPr>
        <p:spPr/>
        <p:txBody>
          <a:bodyPr/>
          <a:lstStyle/>
          <a:p>
            <a:fld id="{9D3C886E-6997-4228-A88B-2272D22D50D1}" type="slidenum">
              <a:rPr lang="en-US" smtClean="0"/>
              <a:pPr/>
              <a:t>5</a:t>
            </a:fld>
            <a:endParaRPr lang="en-US" dirty="0"/>
          </a:p>
        </p:txBody>
      </p:sp>
      <p:pic>
        <p:nvPicPr>
          <p:cNvPr id="5" name="Picture 4">
            <a:extLst>
              <a:ext uri="{FF2B5EF4-FFF2-40B4-BE49-F238E27FC236}">
                <a16:creationId xmlns:a16="http://schemas.microsoft.com/office/drawing/2014/main" id="{D0C71C72-2611-4388-A18E-BB8A63B35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858" y="1319544"/>
            <a:ext cx="1585784" cy="1585784"/>
          </a:xfrm>
          <a:prstGeom prst="rect">
            <a:avLst/>
          </a:prstGeom>
        </p:spPr>
      </p:pic>
      <p:pic>
        <p:nvPicPr>
          <p:cNvPr id="7" name="Picture 6">
            <a:extLst>
              <a:ext uri="{FF2B5EF4-FFF2-40B4-BE49-F238E27FC236}">
                <a16:creationId xmlns:a16="http://schemas.microsoft.com/office/drawing/2014/main" id="{4DCB8C8B-9EAF-4951-9072-12B98F210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202" y="4294086"/>
            <a:ext cx="1739238" cy="1739238"/>
          </a:xfrm>
          <a:prstGeom prst="rect">
            <a:avLst/>
          </a:prstGeom>
        </p:spPr>
      </p:pic>
      <p:pic>
        <p:nvPicPr>
          <p:cNvPr id="10" name="Picture 9">
            <a:extLst>
              <a:ext uri="{FF2B5EF4-FFF2-40B4-BE49-F238E27FC236}">
                <a16:creationId xmlns:a16="http://schemas.microsoft.com/office/drawing/2014/main" id="{8FEE12AE-F6E1-49B6-9722-96EFB16FA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401" y="4263543"/>
            <a:ext cx="1661238" cy="1661238"/>
          </a:xfrm>
          <a:prstGeom prst="rect">
            <a:avLst/>
          </a:prstGeom>
        </p:spPr>
      </p:pic>
      <p:pic>
        <p:nvPicPr>
          <p:cNvPr id="12" name="Picture 11">
            <a:extLst>
              <a:ext uri="{FF2B5EF4-FFF2-40B4-BE49-F238E27FC236}">
                <a16:creationId xmlns:a16="http://schemas.microsoft.com/office/drawing/2014/main" id="{1BF7DF2F-E19E-4D2F-8739-B2CEACDDDC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2888" y="3759547"/>
            <a:ext cx="1782150" cy="1882755"/>
          </a:xfrm>
          <a:prstGeom prst="rect">
            <a:avLst/>
          </a:prstGeom>
        </p:spPr>
      </p:pic>
      <p:pic>
        <p:nvPicPr>
          <p:cNvPr id="14" name="Picture 13">
            <a:extLst>
              <a:ext uri="{FF2B5EF4-FFF2-40B4-BE49-F238E27FC236}">
                <a16:creationId xmlns:a16="http://schemas.microsoft.com/office/drawing/2014/main" id="{90982F04-F6CD-4883-AA37-4453AEB803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339" y="2301627"/>
            <a:ext cx="1750300" cy="1750300"/>
          </a:xfrm>
          <a:prstGeom prst="rect">
            <a:avLst/>
          </a:prstGeom>
        </p:spPr>
      </p:pic>
      <p:pic>
        <p:nvPicPr>
          <p:cNvPr id="16" name="Picture 15">
            <a:extLst>
              <a:ext uri="{FF2B5EF4-FFF2-40B4-BE49-F238E27FC236}">
                <a16:creationId xmlns:a16="http://schemas.microsoft.com/office/drawing/2014/main" id="{39E05795-7E8E-459B-9C0F-07E92CCEE5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6224" y="203084"/>
            <a:ext cx="1841013" cy="1909692"/>
          </a:xfrm>
          <a:prstGeom prst="rect">
            <a:avLst/>
          </a:prstGeom>
        </p:spPr>
      </p:pic>
      <p:pic>
        <p:nvPicPr>
          <p:cNvPr id="18" name="Picture 17">
            <a:extLst>
              <a:ext uri="{FF2B5EF4-FFF2-40B4-BE49-F238E27FC236}">
                <a16:creationId xmlns:a16="http://schemas.microsoft.com/office/drawing/2014/main" id="{4E041C05-5367-4AC7-B5AD-A7F31C02F5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8197" y="452328"/>
            <a:ext cx="1734432" cy="1734432"/>
          </a:xfrm>
          <a:prstGeom prst="rect">
            <a:avLst/>
          </a:prstGeom>
        </p:spPr>
      </p:pic>
      <p:pic>
        <p:nvPicPr>
          <p:cNvPr id="20" name="Picture 19">
            <a:extLst>
              <a:ext uri="{FF2B5EF4-FFF2-40B4-BE49-F238E27FC236}">
                <a16:creationId xmlns:a16="http://schemas.microsoft.com/office/drawing/2014/main" id="{9B3F58CC-2722-4923-9662-AA544C4389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4500" y="1911658"/>
            <a:ext cx="1615819" cy="1615819"/>
          </a:xfrm>
          <a:prstGeom prst="rect">
            <a:avLst/>
          </a:prstGeom>
        </p:spPr>
      </p:pic>
      <p:pic>
        <p:nvPicPr>
          <p:cNvPr id="22" name="Picture 21">
            <a:extLst>
              <a:ext uri="{FF2B5EF4-FFF2-40B4-BE49-F238E27FC236}">
                <a16:creationId xmlns:a16="http://schemas.microsoft.com/office/drawing/2014/main" id="{E82BEFAF-08B2-4B5F-A2A6-FF974E54A8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3680" y="2795120"/>
            <a:ext cx="1734432" cy="1734432"/>
          </a:xfrm>
          <a:prstGeom prst="rect">
            <a:avLst/>
          </a:prstGeom>
        </p:spPr>
      </p:pic>
      <p:pic>
        <p:nvPicPr>
          <p:cNvPr id="24" name="Picture 23">
            <a:extLst>
              <a:ext uri="{FF2B5EF4-FFF2-40B4-BE49-F238E27FC236}">
                <a16:creationId xmlns:a16="http://schemas.microsoft.com/office/drawing/2014/main" id="{1D368B5E-8090-4135-BABF-94CEF35A96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3590" y="150740"/>
            <a:ext cx="1373260" cy="1373260"/>
          </a:xfrm>
          <a:prstGeom prst="rect">
            <a:avLst/>
          </a:prstGeom>
        </p:spPr>
      </p:pic>
      <p:pic>
        <p:nvPicPr>
          <p:cNvPr id="26" name="Picture 25">
            <a:extLst>
              <a:ext uri="{FF2B5EF4-FFF2-40B4-BE49-F238E27FC236}">
                <a16:creationId xmlns:a16="http://schemas.microsoft.com/office/drawing/2014/main" id="{62C4E5BD-6119-4655-A805-588226CECE7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61681" y="4029207"/>
            <a:ext cx="2104735" cy="2104735"/>
          </a:xfrm>
          <a:prstGeom prst="rect">
            <a:avLst/>
          </a:prstGeom>
        </p:spPr>
      </p:pic>
      <p:pic>
        <p:nvPicPr>
          <p:cNvPr id="28" name="Picture 27">
            <a:extLst>
              <a:ext uri="{FF2B5EF4-FFF2-40B4-BE49-F238E27FC236}">
                <a16:creationId xmlns:a16="http://schemas.microsoft.com/office/drawing/2014/main" id="{A8409EAB-7670-4251-9F11-C9045C0199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9936" y="3479056"/>
            <a:ext cx="1672990" cy="1672990"/>
          </a:xfrm>
          <a:prstGeom prst="rect">
            <a:avLst/>
          </a:prstGeom>
        </p:spPr>
      </p:pic>
      <p:pic>
        <p:nvPicPr>
          <p:cNvPr id="30" name="Picture 29">
            <a:extLst>
              <a:ext uri="{FF2B5EF4-FFF2-40B4-BE49-F238E27FC236}">
                <a16:creationId xmlns:a16="http://schemas.microsoft.com/office/drawing/2014/main" id="{C9C06566-E83F-41D6-A52F-C13D55F99CE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43892" y="1992731"/>
            <a:ext cx="1734433" cy="1734433"/>
          </a:xfrm>
          <a:prstGeom prst="rect">
            <a:avLst/>
          </a:prstGeom>
        </p:spPr>
      </p:pic>
      <p:pic>
        <p:nvPicPr>
          <p:cNvPr id="32" name="Picture 31">
            <a:extLst>
              <a:ext uri="{FF2B5EF4-FFF2-40B4-BE49-F238E27FC236}">
                <a16:creationId xmlns:a16="http://schemas.microsoft.com/office/drawing/2014/main" id="{270FF805-45A4-4A0F-9DF0-DAD5C315D64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6678" y="1524000"/>
            <a:ext cx="1615819" cy="1615819"/>
          </a:xfrm>
          <a:prstGeom prst="rect">
            <a:avLst/>
          </a:prstGeom>
        </p:spPr>
      </p:pic>
    </p:spTree>
    <p:extLst>
      <p:ext uri="{BB962C8B-B14F-4D97-AF65-F5344CB8AC3E}">
        <p14:creationId xmlns:p14="http://schemas.microsoft.com/office/powerpoint/2010/main" val="368610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solidFill>
                  <a:schemeClr val="accent2"/>
                </a:solidFill>
              </a:rPr>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5225744" y="2459277"/>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CD49C4B-0932-4D96-A69B-1F850D851748}"/>
              </a:ext>
            </a:extLst>
          </p:cNvPr>
          <p:cNvSpPr/>
          <p:nvPr/>
        </p:nvSpPr>
        <p:spPr>
          <a:xfrm>
            <a:off x="6096000" y="389637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30E8569B-F6BA-47B6-936C-7DC1A6A4CA07}"/>
              </a:ext>
            </a:extLst>
          </p:cNvPr>
          <p:cNvSpPr/>
          <p:nvPr/>
        </p:nvSpPr>
        <p:spPr>
          <a:xfrm>
            <a:off x="5437239" y="426662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EBF64C-9519-459E-B624-BE2A107D18DE}"/>
              </a:ext>
            </a:extLst>
          </p:cNvPr>
          <p:cNvSpPr txBox="1"/>
          <p:nvPr/>
        </p:nvSpPr>
        <p:spPr>
          <a:xfrm>
            <a:off x="4527576" y="412348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Science?</a:t>
            </a:r>
          </a:p>
        </p:txBody>
      </p:sp>
      <p:sp>
        <p:nvSpPr>
          <p:cNvPr id="3" name="Content Placeholder 2"/>
          <p:cNvSpPr>
            <a:spLocks noGrp="1"/>
          </p:cNvSpPr>
          <p:nvPr>
            <p:ph type="body" idx="1"/>
          </p:nvPr>
        </p:nvSpPr>
        <p:spPr>
          <a:xfrm>
            <a:off x="6194425" y="1675479"/>
            <a:ext cx="5157787" cy="518480"/>
          </a:xfrm>
        </p:spPr>
        <p:txBody>
          <a:bodyPr>
            <a:normAutofit/>
          </a:bodyPr>
          <a:lstStyle/>
          <a:p>
            <a:r>
              <a:rPr lang="en-US" sz="2800" dirty="0"/>
              <a:t>Algorithm</a:t>
            </a:r>
            <a:r>
              <a:rPr lang="en-US" dirty="0"/>
              <a:t>:</a:t>
            </a:r>
          </a:p>
        </p:txBody>
      </p:sp>
      <p:sp>
        <p:nvSpPr>
          <p:cNvPr id="6" name="Content Placeholder 5"/>
          <p:cNvSpPr>
            <a:spLocks noGrp="1"/>
          </p:cNvSpPr>
          <p:nvPr>
            <p:ph sz="half" idx="2"/>
          </p:nvPr>
        </p:nvSpPr>
        <p:spPr>
          <a:xfrm>
            <a:off x="6194425" y="2189461"/>
            <a:ext cx="5157787" cy="3228193"/>
          </a:xfrm>
        </p:spPr>
        <p:txBody>
          <a:bodyPr>
            <a:normAutofit lnSpcReduction="10000"/>
          </a:bodyPr>
          <a:lstStyle/>
          <a:p>
            <a:pPr>
              <a:buNone/>
            </a:pPr>
            <a:r>
              <a:rPr lang="en-US" altLang="en-US" dirty="0"/>
              <a:t>a step-by-step procedure for solving a problem or accomplishing some end </a:t>
            </a:r>
            <a:r>
              <a:rPr lang="en-US" altLang="en-US" i="1" dirty="0"/>
              <a:t>especially by a computer</a:t>
            </a:r>
          </a:p>
          <a:p>
            <a:pPr>
              <a:buNone/>
            </a:pPr>
            <a:endParaRPr lang="en-US" altLang="en-US" b="1" i="1" dirty="0">
              <a:ln w="9525">
                <a:solidFill>
                  <a:schemeClr val="bg1"/>
                </a:solidFill>
                <a:prstDash val="solid"/>
              </a:ln>
              <a:effectLst>
                <a:outerShdw blurRad="12700" dist="38100" dir="2700000" algn="tl" rotWithShape="0">
                  <a:schemeClr val="bg1">
                    <a:lumMod val="50000"/>
                  </a:schemeClr>
                </a:outerShdw>
              </a:effectLst>
            </a:endParaRP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Programming is like </a:t>
            </a: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a building block</a:t>
            </a:r>
          </a:p>
        </p:txBody>
      </p:sp>
      <p:sp>
        <p:nvSpPr>
          <p:cNvPr id="4" name="Footer Placeholder 3"/>
          <p:cNvSpPr>
            <a:spLocks noGrp="1"/>
          </p:cNvSpPr>
          <p:nvPr>
            <p:ph type="ftr" sz="quarter" idx="11"/>
          </p:nvPr>
        </p:nvSpPr>
        <p:spPr/>
        <p:txBody>
          <a:bodyPr/>
          <a:lstStyle/>
          <a:p>
            <a:r>
              <a:rPr lang="en-US"/>
              <a:t>Lesson 0 - Spring 2022</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
        <p:nvSpPr>
          <p:cNvPr id="7" name="TextBox 6">
            <a:extLst>
              <a:ext uri="{FF2B5EF4-FFF2-40B4-BE49-F238E27FC236}">
                <a16:creationId xmlns:a16="http://schemas.microsoft.com/office/drawing/2014/main" id="{5E95A429-8817-4965-B3A3-61BA4BD8D139}"/>
              </a:ext>
            </a:extLst>
          </p:cNvPr>
          <p:cNvSpPr txBox="1"/>
          <p:nvPr/>
        </p:nvSpPr>
        <p:spPr>
          <a:xfrm>
            <a:off x="1052052" y="3089468"/>
            <a:ext cx="3746091" cy="584775"/>
          </a:xfrm>
          <a:prstGeom prst="rect">
            <a:avLst/>
          </a:prstGeom>
          <a:noFill/>
        </p:spPr>
        <p:txBody>
          <a:bodyPr wrap="square" rtlCol="0">
            <a:spAutoFit/>
          </a:bodyPr>
          <a:lstStyle/>
          <a:p>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Algorithmic Thinking</a:t>
            </a:r>
          </a:p>
        </p:txBody>
      </p:sp>
      <p:sp>
        <p:nvSpPr>
          <p:cNvPr id="8" name="Thought Bubble: Cloud 7">
            <a:extLst>
              <a:ext uri="{FF2B5EF4-FFF2-40B4-BE49-F238E27FC236}">
                <a16:creationId xmlns:a16="http://schemas.microsoft.com/office/drawing/2014/main" id="{29A28251-76D9-4A4D-AE31-B1769F8FCCBE}"/>
              </a:ext>
            </a:extLst>
          </p:cNvPr>
          <p:cNvSpPr/>
          <p:nvPr/>
        </p:nvSpPr>
        <p:spPr>
          <a:xfrm>
            <a:off x="653845" y="2143433"/>
            <a:ext cx="4542503" cy="280710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AC380C-215F-484C-AB9C-48F636FD6467}"/>
              </a:ext>
            </a:extLst>
          </p:cNvPr>
          <p:cNvSpPr txBox="1"/>
          <p:nvPr/>
        </p:nvSpPr>
        <p:spPr>
          <a:xfrm>
            <a:off x="3111591" y="2611632"/>
            <a:ext cx="1368311" cy="369332"/>
          </a:xfrm>
          <a:prstGeom prst="rect">
            <a:avLst/>
          </a:prstGeom>
          <a:noFill/>
        </p:spPr>
        <p:txBody>
          <a:bodyPr wrap="square" rtlCol="0">
            <a:spAutoFit/>
          </a:bodyPr>
          <a:lstStyle/>
          <a:p>
            <a:r>
              <a:rPr lang="en-US" dirty="0"/>
              <a:t>Computers?</a:t>
            </a:r>
          </a:p>
        </p:txBody>
      </p:sp>
      <p:sp>
        <p:nvSpPr>
          <p:cNvPr id="10" name="TextBox 9">
            <a:extLst>
              <a:ext uri="{FF2B5EF4-FFF2-40B4-BE49-F238E27FC236}">
                <a16:creationId xmlns:a16="http://schemas.microsoft.com/office/drawing/2014/main" id="{276D8AE5-5458-44AE-8CEF-30CBB43BD835}"/>
              </a:ext>
            </a:extLst>
          </p:cNvPr>
          <p:cNvSpPr txBox="1"/>
          <p:nvPr/>
        </p:nvSpPr>
        <p:spPr>
          <a:xfrm>
            <a:off x="1875945" y="3803557"/>
            <a:ext cx="1368311" cy="369332"/>
          </a:xfrm>
          <a:prstGeom prst="rect">
            <a:avLst/>
          </a:prstGeom>
          <a:noFill/>
        </p:spPr>
        <p:txBody>
          <a:bodyPr wrap="square" rtlCol="0">
            <a:spAutoFit/>
          </a:bodyPr>
          <a:lstStyle/>
          <a:p>
            <a:r>
              <a:rPr lang="en-US" dirty="0"/>
              <a:t>Science?</a:t>
            </a:r>
          </a:p>
        </p:txBody>
      </p:sp>
    </p:spTree>
    <p:extLst>
      <p:ext uri="{BB962C8B-B14F-4D97-AF65-F5344CB8AC3E}">
        <p14:creationId xmlns:p14="http://schemas.microsoft.com/office/powerpoint/2010/main" val="40668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2022</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8</a:t>
            </a:fld>
            <a:endParaRPr lang="en-US" dirty="0">
              <a:solidFill>
                <a:schemeClr val="bg1"/>
              </a:solidFill>
            </a:endParaRPr>
          </a:p>
        </p:txBody>
      </p:sp>
      <p:sp>
        <p:nvSpPr>
          <p:cNvPr id="4" name="Right Arrow 3"/>
          <p:cNvSpPr/>
          <p:nvPr/>
        </p:nvSpPr>
        <p:spPr>
          <a:xfrm flipH="1">
            <a:off x="3827868" y="3015869"/>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CD49C4B-0932-4D96-A69B-1F850D851748}"/>
              </a:ext>
            </a:extLst>
          </p:cNvPr>
          <p:cNvSpPr/>
          <p:nvPr/>
        </p:nvSpPr>
        <p:spPr>
          <a:xfrm>
            <a:off x="6096000" y="3833896"/>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30E8569B-F6BA-47B6-936C-7DC1A6A4CA07}"/>
              </a:ext>
            </a:extLst>
          </p:cNvPr>
          <p:cNvSpPr/>
          <p:nvPr/>
        </p:nvSpPr>
        <p:spPr>
          <a:xfrm>
            <a:off x="5437239" y="4204149"/>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EBF64C-9519-459E-B624-BE2A107D18DE}"/>
              </a:ext>
            </a:extLst>
          </p:cNvPr>
          <p:cNvSpPr txBox="1"/>
          <p:nvPr/>
        </p:nvSpPr>
        <p:spPr>
          <a:xfrm>
            <a:off x="4527576" y="4061015"/>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372204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5B82-8CFD-490A-9AB2-DEE2A3217E71}"/>
              </a:ext>
            </a:extLst>
          </p:cNvPr>
          <p:cNvSpPr>
            <a:spLocks noGrp="1"/>
          </p:cNvSpPr>
          <p:nvPr>
            <p:ph type="title"/>
          </p:nvPr>
        </p:nvSpPr>
        <p:spPr/>
        <p:txBody>
          <a:bodyPr/>
          <a:lstStyle/>
          <a:p>
            <a:r>
              <a:rPr lang="en-US" dirty="0"/>
              <a:t>CSE 142A vs. CSE 142B</a:t>
            </a:r>
          </a:p>
        </p:txBody>
      </p:sp>
      <p:sp>
        <p:nvSpPr>
          <p:cNvPr id="3" name="Content Placeholder 2">
            <a:extLst>
              <a:ext uri="{FF2B5EF4-FFF2-40B4-BE49-F238E27FC236}">
                <a16:creationId xmlns:a16="http://schemas.microsoft.com/office/drawing/2014/main" id="{E789CBBB-76CF-4C13-B73B-A20EEAAFAD62}"/>
              </a:ext>
            </a:extLst>
          </p:cNvPr>
          <p:cNvSpPr>
            <a:spLocks noGrp="1"/>
          </p:cNvSpPr>
          <p:nvPr>
            <p:ph idx="1"/>
          </p:nvPr>
        </p:nvSpPr>
        <p:spPr/>
        <p:txBody>
          <a:bodyPr/>
          <a:lstStyle/>
          <a:p>
            <a:r>
              <a:rPr lang="en-US" dirty="0"/>
              <a:t>Distinct courses with different course structures, instructors, and assessments</a:t>
            </a:r>
          </a:p>
          <a:p>
            <a:pPr lvl="1"/>
            <a:r>
              <a:rPr lang="en-US" dirty="0"/>
              <a:t>CSE 142A with Stuart </a:t>
            </a:r>
            <a:r>
              <a:rPr lang="en-US" dirty="0" err="1"/>
              <a:t>Reges</a:t>
            </a:r>
            <a:r>
              <a:rPr lang="en-US" dirty="0"/>
              <a:t> at 12:30pm</a:t>
            </a:r>
          </a:p>
          <a:p>
            <a:pPr lvl="1"/>
            <a:r>
              <a:rPr lang="en-US" dirty="0"/>
              <a:t>CSE142B with Miya </a:t>
            </a:r>
            <a:r>
              <a:rPr lang="en-US" dirty="0" err="1"/>
              <a:t>Natsuhara</a:t>
            </a:r>
            <a:r>
              <a:rPr lang="en-US" dirty="0"/>
              <a:t> (me!) at 8:30am</a:t>
            </a:r>
          </a:p>
          <a:p>
            <a:r>
              <a:rPr lang="en-US" b="1" dirty="0"/>
              <a:t>Not</a:t>
            </a:r>
            <a:r>
              <a:rPr lang="en-US" dirty="0"/>
              <a:t> interchangeable – make sure you are paying attention to the course you are registered for! </a:t>
            </a:r>
            <a:endParaRPr lang="en-US" b="1" dirty="0"/>
          </a:p>
        </p:txBody>
      </p:sp>
      <p:sp>
        <p:nvSpPr>
          <p:cNvPr id="4" name="Footer Placeholder 3">
            <a:extLst>
              <a:ext uri="{FF2B5EF4-FFF2-40B4-BE49-F238E27FC236}">
                <a16:creationId xmlns:a16="http://schemas.microsoft.com/office/drawing/2014/main" id="{EED5EA77-C3A7-43DA-AFEC-40C8D6911AD8}"/>
              </a:ext>
            </a:extLst>
          </p:cNvPr>
          <p:cNvSpPr>
            <a:spLocks noGrp="1"/>
          </p:cNvSpPr>
          <p:nvPr>
            <p:ph type="ftr" sz="quarter" idx="11"/>
          </p:nvPr>
        </p:nvSpPr>
        <p:spPr/>
        <p:txBody>
          <a:bodyPr/>
          <a:lstStyle/>
          <a:p>
            <a:r>
              <a:rPr lang="en-US"/>
              <a:t>Lesson 0 - Spring 2022</a:t>
            </a:r>
            <a:endParaRPr lang="en-US" dirty="0"/>
          </a:p>
        </p:txBody>
      </p:sp>
      <p:sp>
        <p:nvSpPr>
          <p:cNvPr id="5" name="Slide Number Placeholder 4">
            <a:extLst>
              <a:ext uri="{FF2B5EF4-FFF2-40B4-BE49-F238E27FC236}">
                <a16:creationId xmlns:a16="http://schemas.microsoft.com/office/drawing/2014/main" id="{86064262-65CE-412A-AD9B-01EB550FF111}"/>
              </a:ext>
            </a:extLst>
          </p:cNvPr>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3553038962"/>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3913</TotalTime>
  <Words>1682</Words>
  <Application>Microsoft Office PowerPoint</Application>
  <PresentationFormat>Widescreen</PresentationFormat>
  <Paragraphs>345</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Welcome to CSE 142B!</vt:lpstr>
      <vt:lpstr>Agenda</vt:lpstr>
      <vt:lpstr>Agenda</vt:lpstr>
      <vt:lpstr>Hi, I’m Miya! (she/her)</vt:lpstr>
      <vt:lpstr>Meet your TAs</vt:lpstr>
      <vt:lpstr>Agenda</vt:lpstr>
      <vt:lpstr>What is Computer Science?</vt:lpstr>
      <vt:lpstr>Agenda</vt:lpstr>
      <vt:lpstr>CSE 142A vs. CSE 142B</vt:lpstr>
      <vt:lpstr>Learning Objectives</vt:lpstr>
      <vt:lpstr>Other Similar Courses</vt:lpstr>
      <vt:lpstr>Course Components</vt:lpstr>
      <vt:lpstr>Course Components</vt:lpstr>
      <vt:lpstr>Agenda</vt:lpstr>
      <vt:lpstr>PowerPoint Presentation</vt:lpstr>
      <vt:lpstr>Learning in CSE 142 (or anywhere)</vt:lpstr>
      <vt:lpstr>Agenda</vt:lpstr>
      <vt:lpstr>Course Website</vt:lpstr>
      <vt:lpstr>Course Website</vt:lpstr>
      <vt:lpstr>Ed</vt:lpstr>
      <vt:lpstr>Software</vt:lpstr>
      <vt:lpstr>PollEverywhere</vt:lpstr>
      <vt:lpstr>PollEverywhere</vt:lpstr>
      <vt:lpstr>Agenda</vt:lpstr>
      <vt:lpstr>Assessment and Grading</vt:lpstr>
      <vt:lpstr>Assessment</vt:lpstr>
      <vt:lpstr>Resubmission</vt:lpstr>
      <vt:lpstr>Grading</vt:lpstr>
      <vt:lpstr>Agenda</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cse-loaner</cp:lastModifiedBy>
  <cp:revision>59</cp:revision>
  <dcterms:created xsi:type="dcterms:W3CDTF">2020-09-29T18:40:50Z</dcterms:created>
  <dcterms:modified xsi:type="dcterms:W3CDTF">2022-03-31T22:41:35Z</dcterms:modified>
</cp:coreProperties>
</file>